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7" r:id="rId4"/>
    <p:sldId id="258" r:id="rId5"/>
    <p:sldId id="265" r:id="rId6"/>
    <p:sldId id="259" r:id="rId7"/>
    <p:sldId id="261" r:id="rId8"/>
    <p:sldId id="263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06" autoAdjust="0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101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2BA71-5A06-9549-BFA5-1BFAD3CED398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D6BEE-4E4A-2D4A-89A3-978892614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82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64E5C-A6AC-677F-93D2-9F631FC6E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57B7EA-E0C3-0190-EAE5-6822E018B4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837DC5-3F5E-2C16-6188-970FCC85F6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FC010-6E32-8FD7-C6AB-B0CEF4443F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88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63AF4-F5E3-5EAE-3B85-D8A371E0B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D4407A-4C62-67F7-B364-8B698AFF78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5DE61E-0F43-654F-2E1D-F907694CD5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6CA58-2FD8-7014-A243-AC67E45030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6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2926080" cy="2926080"/>
          </a:xfrm>
          <a:prstGeom prst="ellipse">
            <a:avLst/>
          </a:prstGeom>
          <a:solidFill>
            <a:srgbClr val="2A9D8F">
              <a:alpha val="18000"/>
            </a:srgbClr>
          </a:solidFill>
          <a:ln w="12700">
            <a:solidFill>
              <a:srgbClr val="2A9D8F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-548640" y="3474720"/>
            <a:ext cx="1828800" cy="1828800"/>
          </a:xfrm>
          <a:prstGeom prst="ellipse">
            <a:avLst/>
          </a:prstGeom>
          <a:solidFill>
            <a:srgbClr val="E9C46A">
              <a:alpha val="15000"/>
            </a:srgbClr>
          </a:solidFill>
          <a:ln w="12700">
            <a:solidFill>
              <a:srgbClr val="E9C46A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548640" y="457200"/>
            <a:ext cx="2377440" cy="347472"/>
          </a:xfrm>
          <a:prstGeom prst="roundRect">
            <a:avLst>
              <a:gd name="adj" fmla="val 26316"/>
            </a:avLst>
          </a:prstGeom>
          <a:solidFill>
            <a:srgbClr val="1A1A2E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2A9D8F"/>
                </a:solidFill>
              </a:rPr>
              <a:t>TIMEBANKING UK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48640" y="1051560"/>
            <a:ext cx="68580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Neurodiversity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Timebanking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548640" y="3246120"/>
            <a:ext cx="68580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i="1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Recruitment · Retention · Communication</a:t>
            </a:r>
            <a:endParaRPr lang="en-US" sz="1600" dirty="0"/>
          </a:p>
          <a:p>
            <a:pPr marL="0" indent="0">
              <a:buNone/>
            </a:pPr>
            <a:r>
              <a:rPr lang="en-US" sz="1600" i="1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the emergence of inclusion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46177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Simon Preston BSc. PGCE. MBA  |  CognAlign Consultancy &amp; Training Ltd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3127248"/>
            <a:ext cx="1097280" cy="4572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475B7-ECB0-3116-5E4F-5E28B7CF1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0DF5F8C8-0B89-0F3B-6018-ED4439535E05}"/>
              </a:ext>
            </a:extLst>
          </p:cNvPr>
          <p:cNvSpPr/>
          <p:nvPr/>
        </p:nvSpPr>
        <p:spPr>
          <a:xfrm>
            <a:off x="228684" y="2971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your understanding of ‘Inclusion’?</a:t>
            </a:r>
            <a:endParaRPr lang="en-US" sz="260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615264B9-101A-A639-406C-3AEB12A1CD9A}"/>
              </a:ext>
            </a:extLst>
          </p:cNvPr>
          <p:cNvSpPr/>
          <p:nvPr/>
        </p:nvSpPr>
        <p:spPr>
          <a:xfrm>
            <a:off x="3703320" y="2078831"/>
            <a:ext cx="1737360" cy="1167289"/>
          </a:xfrm>
          <a:prstGeom prst="ellipse">
            <a:avLst/>
          </a:prstGeom>
          <a:solidFill>
            <a:srgbClr val="E9C46A">
              <a:alpha val="18000"/>
            </a:srgbClr>
          </a:solidFill>
          <a:ln w="12700">
            <a:solidFill>
              <a:srgbClr val="E9C46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047E4AC4-2DCE-6AD5-5254-FC070E90F5E2}"/>
              </a:ext>
            </a:extLst>
          </p:cNvPr>
          <p:cNvSpPr/>
          <p:nvPr/>
        </p:nvSpPr>
        <p:spPr>
          <a:xfrm>
            <a:off x="3886200" y="2231136"/>
            <a:ext cx="1371600" cy="877824"/>
          </a:xfrm>
          <a:prstGeom prst="ellipse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7F8108F7-87DB-A21B-1F7A-EE4729EA1A19}"/>
              </a:ext>
            </a:extLst>
          </p:cNvPr>
          <p:cNvSpPr/>
          <p:nvPr/>
        </p:nvSpPr>
        <p:spPr>
          <a:xfrm>
            <a:off x="3886200" y="2404872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INCLUSION</a:t>
            </a:r>
            <a:endParaRPr lang="en-US" sz="1000" dirty="0"/>
          </a:p>
        </p:txBody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FE1347FC-DB33-242E-EF36-2B4E26C7D7BD}"/>
              </a:ext>
            </a:extLst>
          </p:cNvPr>
          <p:cNvSpPr/>
          <p:nvPr/>
        </p:nvSpPr>
        <p:spPr>
          <a:xfrm>
            <a:off x="3886200" y="263347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750" dirty="0"/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38E913E1-BEFC-6068-96A2-B5315CE281CC}"/>
              </a:ext>
            </a:extLst>
          </p:cNvPr>
          <p:cNvSpPr/>
          <p:nvPr/>
        </p:nvSpPr>
        <p:spPr>
          <a:xfrm>
            <a:off x="3611880" y="868680"/>
            <a:ext cx="1920240" cy="868680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EB65EFC8-823C-0475-3729-74185D308F5A}"/>
              </a:ext>
            </a:extLst>
          </p:cNvPr>
          <p:cNvSpPr/>
          <p:nvPr/>
        </p:nvSpPr>
        <p:spPr>
          <a:xfrm>
            <a:off x="3611880" y="868680"/>
            <a:ext cx="19202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Recruitment</a:t>
            </a:r>
            <a:endParaRPr lang="en-US" sz="130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2BF6DD64-1CCF-FDC8-FE24-841815A008C1}"/>
              </a:ext>
            </a:extLst>
          </p:cNvPr>
          <p:cNvSpPr/>
          <p:nvPr/>
        </p:nvSpPr>
        <p:spPr>
          <a:xfrm>
            <a:off x="5806440" y="3383280"/>
            <a:ext cx="1920240" cy="86868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72A7D65A-F486-F7C4-C11C-7F28D85D83AC}"/>
              </a:ext>
            </a:extLst>
          </p:cNvPr>
          <p:cNvSpPr/>
          <p:nvPr/>
        </p:nvSpPr>
        <p:spPr>
          <a:xfrm>
            <a:off x="5806440" y="3383280"/>
            <a:ext cx="19202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Retention</a:t>
            </a:r>
            <a:endParaRPr lang="en-US" sz="1300" dirty="0"/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47424D13-E2FF-70B7-263B-43814CDFD37D}"/>
              </a:ext>
            </a:extLst>
          </p:cNvPr>
          <p:cNvSpPr/>
          <p:nvPr/>
        </p:nvSpPr>
        <p:spPr>
          <a:xfrm>
            <a:off x="1417320" y="3383280"/>
            <a:ext cx="2011680" cy="868680"/>
          </a:xfrm>
          <a:prstGeom prst="ellipse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CBEB440E-A7C1-9DF2-CB5C-0D1357B40BF1}"/>
              </a:ext>
            </a:extLst>
          </p:cNvPr>
          <p:cNvSpPr/>
          <p:nvPr/>
        </p:nvSpPr>
        <p:spPr>
          <a:xfrm>
            <a:off x="1417320" y="3383280"/>
            <a:ext cx="2011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Communication</a:t>
            </a:r>
            <a:endParaRPr lang="en-US" sz="1200" dirty="0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1D14AF28-2904-4743-4E88-709DA6031D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7966" y="1548664"/>
            <a:ext cx="1200318" cy="1105054"/>
          </a:xfrm>
          <a:prstGeom prst="rect">
            <a:avLst/>
          </a:prstGeom>
        </p:spPr>
      </p:pic>
      <p:sp>
        <p:nvSpPr>
          <p:cNvPr id="28" name="Shape 7">
            <a:extLst>
              <a:ext uri="{FF2B5EF4-FFF2-40B4-BE49-F238E27FC236}">
                <a16:creationId xmlns:a16="http://schemas.microsoft.com/office/drawing/2014/main" id="{3AE19FE0-5D0B-AF99-E26D-D323A0AF4CD4}"/>
              </a:ext>
            </a:extLst>
          </p:cNvPr>
          <p:cNvSpPr/>
          <p:nvPr/>
        </p:nvSpPr>
        <p:spPr>
          <a:xfrm flipV="1">
            <a:off x="2898647" y="2653719"/>
            <a:ext cx="1641347" cy="788997"/>
          </a:xfrm>
          <a:prstGeom prst="line">
            <a:avLst/>
          </a:prstGeom>
          <a:noFill/>
          <a:ln w="12700">
            <a:solidFill>
              <a:srgbClr val="E9C46A">
                <a:alpha val="60000"/>
              </a:srgbClr>
            </a:solidFill>
            <a:prstDash val="sysDot"/>
          </a:ln>
        </p:spPr>
        <p:txBody>
          <a:bodyPr/>
          <a:lstStyle/>
          <a:p>
            <a:endParaRPr lang="en-GB"/>
          </a:p>
        </p:txBody>
      </p:sp>
      <p:sp>
        <p:nvSpPr>
          <p:cNvPr id="29" name="Shape 5">
            <a:extLst>
              <a:ext uri="{FF2B5EF4-FFF2-40B4-BE49-F238E27FC236}">
                <a16:creationId xmlns:a16="http://schemas.microsoft.com/office/drawing/2014/main" id="{D6139663-FDA0-98D4-5140-F8006254D538}"/>
              </a:ext>
            </a:extLst>
          </p:cNvPr>
          <p:cNvSpPr/>
          <p:nvPr/>
        </p:nvSpPr>
        <p:spPr>
          <a:xfrm flipH="1">
            <a:off x="4572000" y="1709927"/>
            <a:ext cx="0" cy="943791"/>
          </a:xfrm>
          <a:prstGeom prst="line">
            <a:avLst/>
          </a:prstGeom>
          <a:noFill/>
          <a:ln w="12700">
            <a:solidFill>
              <a:srgbClr val="E9C46A">
                <a:alpha val="60000"/>
              </a:srgbClr>
            </a:solidFill>
            <a:prstDash val="sysDot"/>
          </a:ln>
        </p:spPr>
        <p:txBody>
          <a:bodyPr/>
          <a:lstStyle/>
          <a:p>
            <a:endParaRPr lang="en-GB"/>
          </a:p>
        </p:txBody>
      </p:sp>
      <p:sp>
        <p:nvSpPr>
          <p:cNvPr id="30" name="Shape 6">
            <a:extLst>
              <a:ext uri="{FF2B5EF4-FFF2-40B4-BE49-F238E27FC236}">
                <a16:creationId xmlns:a16="http://schemas.microsoft.com/office/drawing/2014/main" id="{D49C255D-6044-587D-BE2B-0219AD38353A}"/>
              </a:ext>
            </a:extLst>
          </p:cNvPr>
          <p:cNvSpPr/>
          <p:nvPr/>
        </p:nvSpPr>
        <p:spPr>
          <a:xfrm>
            <a:off x="4622292" y="2704011"/>
            <a:ext cx="1641348" cy="788997"/>
          </a:xfrm>
          <a:prstGeom prst="line">
            <a:avLst/>
          </a:prstGeom>
          <a:noFill/>
          <a:ln w="12700">
            <a:solidFill>
              <a:srgbClr val="E9C46A">
                <a:alpha val="60000"/>
              </a:srgbClr>
            </a:solidFill>
            <a:prstDash val="sysDot"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0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questions — one system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Shape 1"/>
          <p:cNvSpPr/>
          <p:nvPr/>
        </p:nvSpPr>
        <p:spPr>
          <a:xfrm>
            <a:off x="320040" y="868680"/>
            <a:ext cx="2651760" cy="35661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E0DDD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320040" y="868680"/>
            <a:ext cx="2651760" cy="109728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320040" y="105156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Recruitment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280160" y="2130552"/>
            <a:ext cx="731520" cy="36576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484632" y="2286000"/>
            <a:ext cx="2322576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What are the best ways to attract neuro-diverse people to timebanking?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154680" y="868680"/>
            <a:ext cx="2651760" cy="35661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E0DDD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3154680" y="868680"/>
            <a:ext cx="2651760" cy="109728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3154680" y="105156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52B7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3291840" y="173736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Retention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114800" y="2130552"/>
            <a:ext cx="731520" cy="36576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3319272" y="2286000"/>
            <a:ext cx="2322576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What should timebanks consider to enable neuro-diverse members to have a positive timebanking experience?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989320" y="868680"/>
            <a:ext cx="2651760" cy="35661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E0DDD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6" name="Shape 14"/>
          <p:cNvSpPr/>
          <p:nvPr/>
        </p:nvSpPr>
        <p:spPr>
          <a:xfrm>
            <a:off x="5989320" y="868680"/>
            <a:ext cx="2651760" cy="109728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5989320" y="1051560"/>
            <a:ext cx="26517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E76F5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6126480" y="173736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949440" y="2130552"/>
            <a:ext cx="731520" cy="36576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6153912" y="2286000"/>
            <a:ext cx="2322576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What are the best ways to communicate, and what considerations need to be given to promotional information?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11480" y="455371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are not three separate problems — they are </a:t>
            </a:r>
            <a:r>
              <a:rPr lang="en-US" sz="2000" b="1" i="1" u="sng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question about system coherence</a:t>
            </a:r>
            <a:r>
              <a:rPr lang="en-US" sz="2000" b="1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Each node depends on the others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64008" cy="105156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594360" y="960120"/>
            <a:ext cx="8092440" cy="1051560"/>
          </a:xfrm>
          <a:prstGeom prst="rect">
            <a:avLst/>
          </a:prstGeom>
          <a:solidFill>
            <a:srgbClr val="FFFFFF">
              <a:alpha val="6000"/>
            </a:srgbClr>
          </a:solidFill>
          <a:ln w="12700">
            <a:solidFill>
              <a:srgbClr val="FFFFFF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777240" y="1051560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Recruitment needs Retention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77240" y="1399032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Attracting neurodiverse people only works if what they're recruited into is designed for them. Recruitment without retention is churn with a welcoming front door.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286000"/>
            <a:ext cx="64008" cy="105156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594360" y="2286000"/>
            <a:ext cx="8092440" cy="1051560"/>
          </a:xfrm>
          <a:prstGeom prst="rect">
            <a:avLst/>
          </a:prstGeom>
          <a:solidFill>
            <a:srgbClr val="FFFFFF">
              <a:alpha val="6000"/>
            </a:srgbClr>
          </a:solidFill>
          <a:ln w="12700">
            <a:solidFill>
              <a:srgbClr val="FFFFFF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777240" y="2377440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Retention needs Communication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" y="2724912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positive timebanking experience depends almost entirely on how the organisation communicates — format, predictability, and clarity of expectations.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611880"/>
            <a:ext cx="64008" cy="105156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Shape 10"/>
          <p:cNvSpPr/>
          <p:nvPr/>
        </p:nvSpPr>
        <p:spPr>
          <a:xfrm>
            <a:off x="594360" y="3611880"/>
            <a:ext cx="8092440" cy="1051560"/>
          </a:xfrm>
          <a:prstGeom prst="rect">
            <a:avLst/>
          </a:prstGeom>
          <a:solidFill>
            <a:srgbClr val="FFFFFF">
              <a:alpha val="6000"/>
            </a:srgbClr>
          </a:solidFill>
          <a:ln w="12700">
            <a:solidFill>
              <a:srgbClr val="FFFFFF">
                <a:alpha val="12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777240" y="3703320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7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feeds Recruitment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77240" y="4050792"/>
            <a:ext cx="7680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CCCC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accessible communication is recruitment. Word-of-mouth within neurominority communities is the most powerful recruitment tool you have.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E2C49D-2356-615C-DC82-87F507C87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BF11AF67-BFF9-7E04-A9BC-0119E85972B1}"/>
              </a:ext>
            </a:extLst>
          </p:cNvPr>
          <p:cNvSpPr/>
          <p:nvPr/>
        </p:nvSpPr>
        <p:spPr>
          <a:xfrm>
            <a:off x="117566" y="5127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Inclusion as an emergent property</a:t>
            </a:r>
            <a:endParaRPr lang="en-US" sz="26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4960583E-F7EC-4C9E-79AE-0C5906173944}"/>
              </a:ext>
            </a:extLst>
          </p:cNvPr>
          <p:cNvSpPr/>
          <p:nvPr/>
        </p:nvSpPr>
        <p:spPr>
          <a:xfrm>
            <a:off x="117566" y="463404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9C4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all three nodes work together, the system can produce the conditions for inclusion.</a:t>
            </a:r>
            <a:endParaRPr lang="en-US" sz="1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26FE7E60-E3A3-E034-041B-B7118F7A51AC}"/>
              </a:ext>
            </a:extLst>
          </p:cNvPr>
          <p:cNvSpPr/>
          <p:nvPr/>
        </p:nvSpPr>
        <p:spPr>
          <a:xfrm>
            <a:off x="5234940" y="1613916"/>
            <a:ext cx="1463040" cy="1828800"/>
          </a:xfrm>
          <a:prstGeom prst="line">
            <a:avLst/>
          </a:prstGeom>
          <a:noFill/>
          <a:ln w="25400">
            <a:solidFill>
              <a:srgbClr val="2A9D8F"/>
            </a:solidFill>
            <a:prstDash val="dash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5843C073-AE6E-D72F-FA89-D837D6A28BDF}"/>
              </a:ext>
            </a:extLst>
          </p:cNvPr>
          <p:cNvSpPr/>
          <p:nvPr/>
        </p:nvSpPr>
        <p:spPr>
          <a:xfrm>
            <a:off x="2880360" y="3493008"/>
            <a:ext cx="3383280" cy="0"/>
          </a:xfrm>
          <a:prstGeom prst="line">
            <a:avLst/>
          </a:prstGeom>
          <a:noFill/>
          <a:ln w="25400">
            <a:solidFill>
              <a:srgbClr val="E76F51"/>
            </a:solidFill>
            <a:prstDash val="dash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B1860094-4C66-588E-F0E1-C25C1701C3E5}"/>
              </a:ext>
            </a:extLst>
          </p:cNvPr>
          <p:cNvSpPr/>
          <p:nvPr/>
        </p:nvSpPr>
        <p:spPr>
          <a:xfrm flipH="1">
            <a:off x="2354580" y="1595628"/>
            <a:ext cx="1463040" cy="1828800"/>
          </a:xfrm>
          <a:prstGeom prst="line">
            <a:avLst/>
          </a:prstGeom>
          <a:noFill/>
          <a:ln w="25400">
            <a:solidFill>
              <a:srgbClr val="52B788"/>
            </a:solidFill>
            <a:prstDash val="dash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4A14F803-AB3D-8AB6-F27D-F75C6C99363F}"/>
              </a:ext>
            </a:extLst>
          </p:cNvPr>
          <p:cNvSpPr/>
          <p:nvPr/>
        </p:nvSpPr>
        <p:spPr>
          <a:xfrm flipH="1">
            <a:off x="4572000" y="1709927"/>
            <a:ext cx="0" cy="943791"/>
          </a:xfrm>
          <a:prstGeom prst="line">
            <a:avLst/>
          </a:prstGeom>
          <a:noFill/>
          <a:ln w="12700">
            <a:solidFill>
              <a:srgbClr val="E9C46A">
                <a:alpha val="60000"/>
              </a:srgbClr>
            </a:solidFill>
            <a:prstDash val="sysDot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D5C01720-5931-739E-3779-FF5D852142EF}"/>
              </a:ext>
            </a:extLst>
          </p:cNvPr>
          <p:cNvSpPr/>
          <p:nvPr/>
        </p:nvSpPr>
        <p:spPr>
          <a:xfrm>
            <a:off x="4622292" y="2704011"/>
            <a:ext cx="1641348" cy="788997"/>
          </a:xfrm>
          <a:prstGeom prst="line">
            <a:avLst/>
          </a:prstGeom>
          <a:noFill/>
          <a:ln w="12700">
            <a:solidFill>
              <a:srgbClr val="E9C46A">
                <a:alpha val="60000"/>
              </a:srgbClr>
            </a:solidFill>
            <a:prstDash val="sysDot"/>
          </a:ln>
        </p:spPr>
        <p:txBody>
          <a:bodyPr/>
          <a:lstStyle/>
          <a:p>
            <a:endParaRPr lang="en-GB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65C1BD12-D96B-462B-108F-4ED8327E1D90}"/>
              </a:ext>
            </a:extLst>
          </p:cNvPr>
          <p:cNvSpPr/>
          <p:nvPr/>
        </p:nvSpPr>
        <p:spPr>
          <a:xfrm flipV="1">
            <a:off x="2898647" y="2653719"/>
            <a:ext cx="1641347" cy="788997"/>
          </a:xfrm>
          <a:prstGeom prst="line">
            <a:avLst/>
          </a:prstGeom>
          <a:noFill/>
          <a:ln w="12700">
            <a:solidFill>
              <a:srgbClr val="E9C46A">
                <a:alpha val="60000"/>
              </a:srgbClr>
            </a:solidFill>
            <a:prstDash val="sysDot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6B0AD76C-7DD2-8E99-F32A-0C3610DF1090}"/>
              </a:ext>
            </a:extLst>
          </p:cNvPr>
          <p:cNvSpPr/>
          <p:nvPr/>
        </p:nvSpPr>
        <p:spPr>
          <a:xfrm>
            <a:off x="3703320" y="2148840"/>
            <a:ext cx="1737360" cy="1097280"/>
          </a:xfrm>
          <a:prstGeom prst="ellipse">
            <a:avLst/>
          </a:prstGeom>
          <a:solidFill>
            <a:srgbClr val="E9C46A">
              <a:alpha val="18000"/>
            </a:srgbClr>
          </a:solidFill>
          <a:ln w="12700">
            <a:solidFill>
              <a:srgbClr val="E9C46A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A3263799-731A-7962-0F8A-463746045F2C}"/>
              </a:ext>
            </a:extLst>
          </p:cNvPr>
          <p:cNvSpPr/>
          <p:nvPr/>
        </p:nvSpPr>
        <p:spPr>
          <a:xfrm>
            <a:off x="3886200" y="2258568"/>
            <a:ext cx="1371600" cy="877824"/>
          </a:xfrm>
          <a:prstGeom prst="ellipse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A9178674-1D36-19FC-5791-FE255F3747DE}"/>
              </a:ext>
            </a:extLst>
          </p:cNvPr>
          <p:cNvSpPr/>
          <p:nvPr/>
        </p:nvSpPr>
        <p:spPr>
          <a:xfrm>
            <a:off x="3886200" y="2402258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INCLUSION</a:t>
            </a:r>
            <a:endParaRPr lang="en-US" sz="1000" dirty="0"/>
          </a:p>
        </p:txBody>
      </p:sp>
      <p:sp>
        <p:nvSpPr>
          <p:cNvPr id="14" name="Shape 12">
            <a:extLst>
              <a:ext uri="{FF2B5EF4-FFF2-40B4-BE49-F238E27FC236}">
                <a16:creationId xmlns:a16="http://schemas.microsoft.com/office/drawing/2014/main" id="{4B3EE6AD-615F-DD27-A43B-D573A104BC56}"/>
              </a:ext>
            </a:extLst>
          </p:cNvPr>
          <p:cNvSpPr/>
          <p:nvPr/>
        </p:nvSpPr>
        <p:spPr>
          <a:xfrm>
            <a:off x="3611880" y="868680"/>
            <a:ext cx="1920240" cy="868680"/>
          </a:xfrm>
          <a:prstGeom prst="ellipse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F84F3FF3-7A76-31D6-21DC-97877372AC55}"/>
              </a:ext>
            </a:extLst>
          </p:cNvPr>
          <p:cNvSpPr/>
          <p:nvPr/>
        </p:nvSpPr>
        <p:spPr>
          <a:xfrm>
            <a:off x="3611880" y="868680"/>
            <a:ext cx="19202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Recruitment</a:t>
            </a:r>
            <a:endParaRPr lang="en-US" sz="130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9304DC0C-AA9E-EDCC-A3BA-C724811B169B}"/>
              </a:ext>
            </a:extLst>
          </p:cNvPr>
          <p:cNvSpPr/>
          <p:nvPr/>
        </p:nvSpPr>
        <p:spPr>
          <a:xfrm>
            <a:off x="5806440" y="3383280"/>
            <a:ext cx="1920240" cy="86868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3397D984-3921-C61A-F879-59D7DB6BB7EF}"/>
              </a:ext>
            </a:extLst>
          </p:cNvPr>
          <p:cNvSpPr/>
          <p:nvPr/>
        </p:nvSpPr>
        <p:spPr>
          <a:xfrm>
            <a:off x="5806440" y="3383280"/>
            <a:ext cx="19202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Retention</a:t>
            </a:r>
            <a:endParaRPr lang="en-US" sz="1300" dirty="0"/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78566F34-28C5-12B4-0E13-ACC6EF3B5071}"/>
              </a:ext>
            </a:extLst>
          </p:cNvPr>
          <p:cNvSpPr/>
          <p:nvPr/>
        </p:nvSpPr>
        <p:spPr>
          <a:xfrm>
            <a:off x="1417320" y="3383280"/>
            <a:ext cx="2011680" cy="868680"/>
          </a:xfrm>
          <a:prstGeom prst="ellipse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ED3E8534-E7BD-608E-F3C9-E3FB99039BEF}"/>
              </a:ext>
            </a:extLst>
          </p:cNvPr>
          <p:cNvSpPr/>
          <p:nvPr/>
        </p:nvSpPr>
        <p:spPr>
          <a:xfrm>
            <a:off x="1417320" y="3383280"/>
            <a:ext cx="2011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Communication</a:t>
            </a:r>
            <a:endParaRPr lang="en-US" sz="1200" dirty="0"/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9081FDF4-410A-7CD4-4248-556D4AF2D2DF}"/>
              </a:ext>
            </a:extLst>
          </p:cNvPr>
          <p:cNvSpPr/>
          <p:nvPr/>
        </p:nvSpPr>
        <p:spPr>
          <a:xfrm>
            <a:off x="457200" y="4663440"/>
            <a:ext cx="347472" cy="82296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7494676C-AB09-3345-73A4-6FE1A0060654}"/>
              </a:ext>
            </a:extLst>
          </p:cNvPr>
          <p:cNvSpPr/>
          <p:nvPr/>
        </p:nvSpPr>
        <p:spPr>
          <a:xfrm>
            <a:off x="877824" y="461772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Recruitment → Retention</a:t>
            </a:r>
            <a:endParaRPr lang="en-US" sz="950" dirty="0"/>
          </a:p>
        </p:txBody>
      </p:sp>
      <p:sp>
        <p:nvSpPr>
          <p:cNvPr id="22" name="Shape 20">
            <a:extLst>
              <a:ext uri="{FF2B5EF4-FFF2-40B4-BE49-F238E27FC236}">
                <a16:creationId xmlns:a16="http://schemas.microsoft.com/office/drawing/2014/main" id="{EE05D805-F442-43C8-1F87-C778CD0CAFCF}"/>
              </a:ext>
            </a:extLst>
          </p:cNvPr>
          <p:cNvSpPr/>
          <p:nvPr/>
        </p:nvSpPr>
        <p:spPr>
          <a:xfrm>
            <a:off x="3291840" y="4663440"/>
            <a:ext cx="347472" cy="82296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94006746-D593-EA22-5E4E-00D3E0B55FC9}"/>
              </a:ext>
            </a:extLst>
          </p:cNvPr>
          <p:cNvSpPr/>
          <p:nvPr/>
        </p:nvSpPr>
        <p:spPr>
          <a:xfrm>
            <a:off x="3712464" y="461772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Retention → Communication</a:t>
            </a:r>
            <a:endParaRPr lang="en-US" sz="950" dirty="0"/>
          </a:p>
        </p:txBody>
      </p:sp>
      <p:sp>
        <p:nvSpPr>
          <p:cNvPr id="24" name="Shape 22">
            <a:extLst>
              <a:ext uri="{FF2B5EF4-FFF2-40B4-BE49-F238E27FC236}">
                <a16:creationId xmlns:a16="http://schemas.microsoft.com/office/drawing/2014/main" id="{C1CE291A-725A-CF79-E568-353272F7743C}"/>
              </a:ext>
            </a:extLst>
          </p:cNvPr>
          <p:cNvSpPr/>
          <p:nvPr/>
        </p:nvSpPr>
        <p:spPr>
          <a:xfrm>
            <a:off x="6126480" y="4663440"/>
            <a:ext cx="347472" cy="82296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8719A24C-8F24-0FC8-715A-D7EE87891CB2}"/>
              </a:ext>
            </a:extLst>
          </p:cNvPr>
          <p:cNvSpPr/>
          <p:nvPr/>
        </p:nvSpPr>
        <p:spPr>
          <a:xfrm>
            <a:off x="6547104" y="461772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A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→ Recruitment</a:t>
            </a:r>
            <a:endParaRPr lang="en-US" sz="95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5433AF05-4114-D1DE-26DD-7BB3F8D50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7966" y="1548664"/>
            <a:ext cx="1200318" cy="110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9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Strategies — a starting point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Useful — but more powerful when </a:t>
            </a:r>
            <a:r>
              <a:rPr lang="en-US" sz="2400" b="1" i="1" u="sng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co-produced</a:t>
            </a:r>
            <a:endParaRPr lang="en-US" sz="2400" b="1" u="sng" dirty="0">
              <a:solidFill>
                <a:schemeClr val="bg1"/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320040" y="1234440"/>
            <a:ext cx="2651760" cy="3657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E0DDD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2651760" cy="59436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320040" y="1234440"/>
            <a:ext cx="2651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Recruitment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920240"/>
            <a:ext cx="233172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Plain language, jargon-free materials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Peer &amp; community outreach routes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Flexible, low-threshold entry points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Visual &amp; alternative format information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154680" y="1234440"/>
            <a:ext cx="2651760" cy="3657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E0DDD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9" name="Shape 7"/>
          <p:cNvSpPr/>
          <p:nvPr/>
        </p:nvSpPr>
        <p:spPr>
          <a:xfrm>
            <a:off x="3154680" y="1234440"/>
            <a:ext cx="2651760" cy="59436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3154680" y="1234440"/>
            <a:ext cx="2651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Retention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337560" y="1920240"/>
            <a:ext cx="233172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Predictable, structured onboarding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Matching based on sensory/social needs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Regular, low-demand check-ins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Permission to step back without leaving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989320" y="1229868"/>
            <a:ext cx="2651760" cy="3657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E0DDD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Shape 11"/>
          <p:cNvSpPr/>
          <p:nvPr/>
        </p:nvSpPr>
        <p:spPr>
          <a:xfrm>
            <a:off x="5989320" y="1234440"/>
            <a:ext cx="2651760" cy="59436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5989320" y="1234440"/>
            <a:ext cx="2651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Communication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172200" y="1920240"/>
            <a:ext cx="233172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Multiple formats (text, visual, audio)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Advance notice of changes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Clear, literal language throughout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Opt-in frequency preferences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meta-strategy: co-production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3" name="Shape 1"/>
          <p:cNvSpPr/>
          <p:nvPr/>
        </p:nvSpPr>
        <p:spPr>
          <a:xfrm>
            <a:off x="320040" y="960120"/>
            <a:ext cx="8366760" cy="14173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E0DDD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" name="Shape 2"/>
          <p:cNvSpPr/>
          <p:nvPr/>
        </p:nvSpPr>
        <p:spPr>
          <a:xfrm>
            <a:off x="326571" y="960120"/>
            <a:ext cx="82296" cy="1417320"/>
          </a:xfrm>
          <a:prstGeom prst="rect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658368" y="1024128"/>
            <a:ext cx="786384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strategy has a higher chance of working if it is designed </a:t>
            </a:r>
            <a:r>
              <a:rPr lang="en-US" sz="1400" b="1" u="sng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</a:t>
            </a: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neurominority individuals, </a:t>
            </a:r>
            <a:r>
              <a:rPr lang="en-US" sz="1400" b="1" u="sng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for them</a:t>
            </a: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 ‘Nothing About Us Without Us’.</a:t>
            </a:r>
          </a:p>
          <a:p>
            <a:pPr marL="0" indent="0" algn="ctr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Co-production is not a consultation exercise bolted on for optics. It is giving people genuine design authority over the thing that affects them.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20040" y="2606040"/>
            <a:ext cx="2651760" cy="228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E0DDD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320040" y="2606040"/>
            <a:ext cx="2651760" cy="9144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320040" y="2770632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💬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29768" y="3133780"/>
            <a:ext cx="243230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Talk to them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280160" y="3499540"/>
            <a:ext cx="731520" cy="36576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429768" y="3628863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Commission conversations with neurominority members about what works, and what doesn’t, in their experience.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172968" y="2627594"/>
            <a:ext cx="2651760" cy="228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E0DDD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3" name="Shape 11"/>
          <p:cNvSpPr/>
          <p:nvPr/>
        </p:nvSpPr>
        <p:spPr>
          <a:xfrm>
            <a:off x="3172968" y="2599835"/>
            <a:ext cx="2651760" cy="9144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3172968" y="2770632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🤝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282696" y="3118431"/>
            <a:ext cx="243230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 their thoughts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133088" y="3513909"/>
            <a:ext cx="731520" cy="36576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3310128" y="3628863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input sessions where lived experience directly shapes materials, processes, and language choices.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025896" y="2606040"/>
            <a:ext cx="2651760" cy="2286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E0DDD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9" name="Shape 17"/>
          <p:cNvSpPr/>
          <p:nvPr/>
        </p:nvSpPr>
        <p:spPr>
          <a:xfrm>
            <a:off x="6025896" y="2606040"/>
            <a:ext cx="2651760" cy="91440"/>
          </a:xfrm>
          <a:prstGeom prst="rect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6025896" y="2770632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⏱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6133011" y="3089366"/>
            <a:ext cx="2432304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Pay with time credits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986016" y="3498234"/>
            <a:ext cx="731520" cy="36576"/>
          </a:xfrm>
          <a:prstGeom prst="rect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6144768" y="3592286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Make co-design a timebanking transaction. The methodology becomes the message, the model working exactly as intended.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Closing thought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3" name="Shape 1"/>
          <p:cNvSpPr/>
          <p:nvPr/>
        </p:nvSpPr>
        <p:spPr>
          <a:xfrm>
            <a:off x="1097280" y="960120"/>
            <a:ext cx="2011680" cy="502920"/>
          </a:xfrm>
          <a:prstGeom prst="roundRect">
            <a:avLst>
              <a:gd name="adj" fmla="val 21818"/>
            </a:avLst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1097280" y="96012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Recruitment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566160" y="960120"/>
            <a:ext cx="2011680" cy="502920"/>
          </a:xfrm>
          <a:prstGeom prst="roundRect">
            <a:avLst>
              <a:gd name="adj" fmla="val 21818"/>
            </a:avLst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3566160" y="96012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Retention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035040" y="960120"/>
            <a:ext cx="2011680" cy="502920"/>
          </a:xfrm>
          <a:prstGeom prst="roundRect">
            <a:avLst>
              <a:gd name="adj" fmla="val 21818"/>
            </a:avLst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6"/>
          <p:cNvSpPr/>
          <p:nvPr/>
        </p:nvSpPr>
        <p:spPr>
          <a:xfrm>
            <a:off x="6035040" y="96012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Communication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0" y="1508760"/>
            <a:ext cx="0" cy="411480"/>
          </a:xfrm>
          <a:prstGeom prst="line">
            <a:avLst/>
          </a:prstGeom>
          <a:noFill/>
          <a:ln w="25400">
            <a:solidFill>
              <a:srgbClr val="E9C46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4160520" y="1828800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E9C46A"/>
                </a:solidFill>
              </a:rPr>
              <a:t>▼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2560320" y="2148840"/>
            <a:ext cx="4023360" cy="777240"/>
          </a:xfrm>
          <a:prstGeom prst="rect">
            <a:avLst/>
          </a:prstGeom>
          <a:solidFill>
            <a:srgbClr val="E9C46A"/>
          </a:solidFill>
          <a:ln w="12700">
            <a:solidFill>
              <a:srgbClr val="E9C46A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2560320" y="2148840"/>
            <a:ext cx="4023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kern="0" spc="200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INCLUSION EMERGES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457200" y="3127248"/>
            <a:ext cx="8229600" cy="14173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rgbClr val="E0DDD4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4" name="Shape 12"/>
          <p:cNvSpPr/>
          <p:nvPr/>
        </p:nvSpPr>
        <p:spPr>
          <a:xfrm>
            <a:off x="457200" y="3127248"/>
            <a:ext cx="82296" cy="1417320"/>
          </a:xfrm>
          <a:prstGeom prst="rect">
            <a:avLst/>
          </a:prstGeom>
          <a:solidFill>
            <a:srgbClr val="2A9D8F"/>
          </a:solidFill>
          <a:ln w="12700">
            <a:solidFill>
              <a:srgbClr val="2A9D8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658368" y="3200400"/>
            <a:ext cx="786384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Inclusion isn't what you add to recruitment, retention, and communication.</a:t>
            </a:r>
            <a:endParaRPr lang="en-US" dirty="0"/>
          </a:p>
          <a:p>
            <a:pPr marL="0" indent="0" algn="ctr">
              <a:lnSpc>
                <a:spcPct val="140000"/>
              </a:lnSpc>
              <a:buNone/>
            </a:pPr>
            <a:r>
              <a:rPr lang="en-US" i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what happens when all three are designed with the same people in mind.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57200" y="46634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 to neurominority members · Commission co-design · Pay with time credits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7" name="Shape 7">
            <a:extLst>
              <a:ext uri="{FF2B5EF4-FFF2-40B4-BE49-F238E27FC236}">
                <a16:creationId xmlns:a16="http://schemas.microsoft.com/office/drawing/2014/main" id="{8D6E0ABC-264D-4242-ADC3-CE194552C3D2}"/>
              </a:ext>
            </a:extLst>
          </p:cNvPr>
          <p:cNvSpPr/>
          <p:nvPr/>
        </p:nvSpPr>
        <p:spPr>
          <a:xfrm flipH="1">
            <a:off x="5832571" y="1508760"/>
            <a:ext cx="1217017" cy="548640"/>
          </a:xfrm>
          <a:prstGeom prst="line">
            <a:avLst/>
          </a:prstGeom>
          <a:noFill/>
          <a:ln w="25400">
            <a:solidFill>
              <a:srgbClr val="E9C46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7">
            <a:extLst>
              <a:ext uri="{FF2B5EF4-FFF2-40B4-BE49-F238E27FC236}">
                <a16:creationId xmlns:a16="http://schemas.microsoft.com/office/drawing/2014/main" id="{9D4A01D4-4B77-96F0-F85F-F642840B809F}"/>
              </a:ext>
            </a:extLst>
          </p:cNvPr>
          <p:cNvSpPr/>
          <p:nvPr/>
        </p:nvSpPr>
        <p:spPr>
          <a:xfrm>
            <a:off x="2105296" y="1508760"/>
            <a:ext cx="822955" cy="548640"/>
          </a:xfrm>
          <a:prstGeom prst="line">
            <a:avLst/>
          </a:prstGeom>
          <a:noFill/>
          <a:ln w="25400">
            <a:solidFill>
              <a:srgbClr val="E9C46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8">
            <a:extLst>
              <a:ext uri="{FF2B5EF4-FFF2-40B4-BE49-F238E27FC236}">
                <a16:creationId xmlns:a16="http://schemas.microsoft.com/office/drawing/2014/main" id="{470CEF89-1A21-6B43-23CE-D2570E0FE2A9}"/>
              </a:ext>
            </a:extLst>
          </p:cNvPr>
          <p:cNvSpPr/>
          <p:nvPr/>
        </p:nvSpPr>
        <p:spPr>
          <a:xfrm rot="3582370">
            <a:off x="5421091" y="1883152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E9C46A"/>
                </a:solidFill>
              </a:rPr>
              <a:t>▼</a:t>
            </a:r>
            <a:endParaRPr lang="en-US" sz="1800" dirty="0"/>
          </a:p>
        </p:txBody>
      </p:sp>
      <p:sp>
        <p:nvSpPr>
          <p:cNvPr id="20" name="Text 8">
            <a:extLst>
              <a:ext uri="{FF2B5EF4-FFF2-40B4-BE49-F238E27FC236}">
                <a16:creationId xmlns:a16="http://schemas.microsoft.com/office/drawing/2014/main" id="{677AD9DF-E729-1440-79CD-805FB37FFA50}"/>
              </a:ext>
            </a:extLst>
          </p:cNvPr>
          <p:cNvSpPr/>
          <p:nvPr/>
        </p:nvSpPr>
        <p:spPr>
          <a:xfrm rot="18699829">
            <a:off x="2554161" y="1901725"/>
            <a:ext cx="822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E9C46A"/>
                </a:solidFill>
              </a:rPr>
              <a:t>▼</a:t>
            </a:r>
            <a:endParaRPr lang="en-US" sz="18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D52D06D-CA3E-B468-D571-170F9EF9E8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8402" y="1742617"/>
            <a:ext cx="1200318" cy="11050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</TotalTime>
  <Words>485</Words>
  <Application>Microsoft Office PowerPoint</Application>
  <PresentationFormat>On-screen Show (16:9)</PresentationFormat>
  <Paragraphs>86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Neurodiversity &amp; Timebanking</dc:title>
  <dc:subject>PptxGenJS Presentation</dc:subject>
  <dc:creator>Simon — CognAlign Consultancy</dc:creator>
  <cp:lastModifiedBy>Sarah Bird</cp:lastModifiedBy>
  <cp:revision>6</cp:revision>
  <dcterms:created xsi:type="dcterms:W3CDTF">2026-04-27T10:27:16Z</dcterms:created>
  <dcterms:modified xsi:type="dcterms:W3CDTF">2026-05-01T08:11:17Z</dcterms:modified>
</cp:coreProperties>
</file>